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7"/>
  </p:notesMasterIdLst>
  <p:handoutMasterIdLst>
    <p:handoutMasterId r:id="rId58"/>
  </p:handoutMasterIdLst>
  <p:sldIdLst>
    <p:sldId id="421" r:id="rId2"/>
    <p:sldId id="309" r:id="rId3"/>
    <p:sldId id="363" r:id="rId4"/>
    <p:sldId id="371" r:id="rId5"/>
    <p:sldId id="364" r:id="rId6"/>
    <p:sldId id="365" r:id="rId7"/>
    <p:sldId id="367" r:id="rId8"/>
    <p:sldId id="368" r:id="rId9"/>
    <p:sldId id="372" r:id="rId10"/>
    <p:sldId id="373" r:id="rId11"/>
    <p:sldId id="370" r:id="rId12"/>
    <p:sldId id="375" r:id="rId13"/>
    <p:sldId id="374" r:id="rId14"/>
    <p:sldId id="376" r:id="rId15"/>
    <p:sldId id="378" r:id="rId16"/>
    <p:sldId id="379" r:id="rId17"/>
    <p:sldId id="377" r:id="rId18"/>
    <p:sldId id="380" r:id="rId19"/>
    <p:sldId id="381" r:id="rId20"/>
    <p:sldId id="382" r:id="rId21"/>
    <p:sldId id="383" r:id="rId22"/>
    <p:sldId id="384" r:id="rId23"/>
    <p:sldId id="385" r:id="rId24"/>
    <p:sldId id="386" r:id="rId25"/>
    <p:sldId id="422" r:id="rId26"/>
    <p:sldId id="387" r:id="rId27"/>
    <p:sldId id="388" r:id="rId28"/>
    <p:sldId id="389" r:id="rId29"/>
    <p:sldId id="390" r:id="rId30"/>
    <p:sldId id="391" r:id="rId31"/>
    <p:sldId id="394" r:id="rId32"/>
    <p:sldId id="395" r:id="rId33"/>
    <p:sldId id="393" r:id="rId34"/>
    <p:sldId id="399" r:id="rId35"/>
    <p:sldId id="397" r:id="rId36"/>
    <p:sldId id="398" r:id="rId37"/>
    <p:sldId id="400" r:id="rId38"/>
    <p:sldId id="415" r:id="rId39"/>
    <p:sldId id="401" r:id="rId40"/>
    <p:sldId id="416" r:id="rId41"/>
    <p:sldId id="402" r:id="rId42"/>
    <p:sldId id="403" r:id="rId43"/>
    <p:sldId id="404" r:id="rId44"/>
    <p:sldId id="405" r:id="rId45"/>
    <p:sldId id="406" r:id="rId46"/>
    <p:sldId id="417" r:id="rId47"/>
    <p:sldId id="418" r:id="rId48"/>
    <p:sldId id="407" r:id="rId49"/>
    <p:sldId id="408" r:id="rId50"/>
    <p:sldId id="419" r:id="rId51"/>
    <p:sldId id="409" r:id="rId52"/>
    <p:sldId id="410" r:id="rId53"/>
    <p:sldId id="420" r:id="rId54"/>
    <p:sldId id="413" r:id="rId55"/>
    <p:sldId id="412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EF6E7EC-EFEB-449C-B8B4-D11AEEA92E1F}">
          <p14:sldIdLst>
            <p14:sldId id="421"/>
            <p14:sldId id="309"/>
            <p14:sldId id="363"/>
            <p14:sldId id="371"/>
            <p14:sldId id="364"/>
            <p14:sldId id="365"/>
            <p14:sldId id="367"/>
            <p14:sldId id="368"/>
            <p14:sldId id="372"/>
            <p14:sldId id="373"/>
            <p14:sldId id="370"/>
            <p14:sldId id="375"/>
            <p14:sldId id="374"/>
            <p14:sldId id="376"/>
            <p14:sldId id="378"/>
            <p14:sldId id="379"/>
            <p14:sldId id="377"/>
            <p14:sldId id="380"/>
            <p14:sldId id="381"/>
            <p14:sldId id="382"/>
            <p14:sldId id="383"/>
            <p14:sldId id="384"/>
            <p14:sldId id="385"/>
            <p14:sldId id="386"/>
            <p14:sldId id="422"/>
            <p14:sldId id="387"/>
            <p14:sldId id="388"/>
            <p14:sldId id="389"/>
            <p14:sldId id="390"/>
            <p14:sldId id="391"/>
            <p14:sldId id="394"/>
            <p14:sldId id="395"/>
            <p14:sldId id="393"/>
            <p14:sldId id="399"/>
            <p14:sldId id="397"/>
            <p14:sldId id="398"/>
            <p14:sldId id="400"/>
            <p14:sldId id="415"/>
            <p14:sldId id="401"/>
            <p14:sldId id="416"/>
            <p14:sldId id="402"/>
            <p14:sldId id="403"/>
            <p14:sldId id="404"/>
            <p14:sldId id="405"/>
            <p14:sldId id="406"/>
            <p14:sldId id="417"/>
            <p14:sldId id="418"/>
            <p14:sldId id="407"/>
            <p14:sldId id="408"/>
            <p14:sldId id="419"/>
            <p14:sldId id="409"/>
            <p14:sldId id="410"/>
            <p14:sldId id="420"/>
            <p14:sldId id="413"/>
            <p14:sldId id="41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3740B"/>
    <a:srgbClr val="F5801F"/>
    <a:srgbClr val="F68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921" autoAdjust="0"/>
    <p:restoredTop sz="90595" autoAdjust="0"/>
  </p:normalViewPr>
  <p:slideViewPr>
    <p:cSldViewPr>
      <p:cViewPr varScale="1">
        <p:scale>
          <a:sx n="102" d="100"/>
          <a:sy n="102" d="100"/>
        </p:scale>
        <p:origin x="-180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02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 подготовки обучающихся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</c:v>
                </c:pt>
                <c:pt idx="1">
                  <c:v>76.3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Эффективность руководителей ОО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</c:v>
                </c:pt>
                <c:pt idx="1">
                  <c:v>52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Профразвитие педагогов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11</c:v>
                </c:pt>
                <c:pt idx="1">
                  <c:v>52.6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Воспитание обучающихся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15</c:v>
                </c:pt>
                <c:pt idx="1">
                  <c:v>79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26</c:v>
                </c:pt>
                <c:pt idx="1">
                  <c:v>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512512"/>
        <c:axId val="129595584"/>
        <c:axId val="0"/>
      </c:bar3DChart>
      <c:catAx>
        <c:axId val="128512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9595584"/>
        <c:crosses val="autoZero"/>
        <c:auto val="1"/>
        <c:lblAlgn val="ctr"/>
        <c:lblOffset val="100"/>
        <c:noMultiLvlLbl val="0"/>
      </c:catAx>
      <c:valAx>
        <c:axId val="1295955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85125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Зачисленных в 10-й класс</c:v>
                </c:pt>
                <c:pt idx="1">
                  <c:v>Поступивших в ССУЗы</c:v>
                </c:pt>
                <c:pt idx="2">
                  <c:v>Трудоустроенных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65</c:v>
                </c:pt>
                <c:pt idx="1">
                  <c:v>26.8</c:v>
                </c:pt>
                <c:pt idx="2">
                  <c:v>2.4300000000000002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Общее кол-во выпусников</c:v>
                </c:pt>
                <c:pt idx="1">
                  <c:v>ГИА по 2 предметам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64</c:v>
                </c:pt>
                <c:pt idx="1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931456"/>
        <c:axId val="129590976"/>
        <c:axId val="0"/>
      </c:bar3DChart>
      <c:catAx>
        <c:axId val="126931456"/>
        <c:scaling>
          <c:orientation val="minMax"/>
        </c:scaling>
        <c:delete val="0"/>
        <c:axPos val="b"/>
        <c:majorTickMark val="out"/>
        <c:minorTickMark val="none"/>
        <c:tickLblPos val="nextTo"/>
        <c:crossAx val="129590976"/>
        <c:crosses val="autoZero"/>
        <c:auto val="1"/>
        <c:lblAlgn val="ctr"/>
        <c:lblOffset val="100"/>
        <c:noMultiLvlLbl val="0"/>
      </c:catAx>
      <c:valAx>
        <c:axId val="1295909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6931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Средний показатель выбора </a:t>
            </a:r>
            <a:r>
              <a:rPr lang="ru-RU" sz="1600" dirty="0" err="1" smtClean="0">
                <a:solidFill>
                  <a:srgbClr val="002060"/>
                </a:solidFill>
              </a:rPr>
              <a:t>уч</a:t>
            </a:r>
            <a:r>
              <a:rPr lang="ru-RU" sz="1600" dirty="0" smtClean="0">
                <a:solidFill>
                  <a:srgbClr val="002060"/>
                </a:solidFill>
              </a:rPr>
              <a:t> предметов на ЕГЭ</a:t>
            </a:r>
            <a:r>
              <a:rPr lang="ru-RU" dirty="0" smtClean="0"/>
              <a:t>	</a:t>
            </a:r>
            <a:endParaRPr lang="ru-RU" dirty="0"/>
          </a:p>
        </c:rich>
      </c:tx>
      <c:layout>
        <c:manualLayout>
          <c:xMode val="edge"/>
          <c:yMode val="edge"/>
          <c:x val="0.18279020186476952"/>
          <c:y val="2.8125000000000001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ССШ №1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3.5</c:v>
                </c:pt>
                <c:pt idx="1">
                  <c:v>3.2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ССШ №2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2.9</c:v>
                </c:pt>
                <c:pt idx="1">
                  <c:v>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ТСШ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2.9</c:v>
                </c:pt>
                <c:pt idx="1">
                  <c:v>2.1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БСШ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4</c:v>
                </c:pt>
                <c:pt idx="1">
                  <c:v>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НСШ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ВСШ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2.7</c:v>
                </c:pt>
                <c:pt idx="1">
                  <c:v>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6411520"/>
        <c:axId val="129599744"/>
        <c:axId val="0"/>
      </c:bar3DChart>
      <c:catAx>
        <c:axId val="66411520"/>
        <c:scaling>
          <c:orientation val="minMax"/>
        </c:scaling>
        <c:delete val="0"/>
        <c:axPos val="b"/>
        <c:majorTickMark val="none"/>
        <c:minorTickMark val="none"/>
        <c:tickLblPos val="nextTo"/>
        <c:crossAx val="129599744"/>
        <c:crosses val="autoZero"/>
        <c:auto val="1"/>
        <c:lblAlgn val="ctr"/>
        <c:lblOffset val="100"/>
        <c:noMultiLvlLbl val="0"/>
      </c:catAx>
      <c:valAx>
        <c:axId val="1295997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664115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рус яз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Не достигшие порога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биол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Не достигшие порога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инф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Не достигшие порога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16.600000000000001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мат проф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Не достигшие порога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11.5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физика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Не достигшие порога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общ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Не достигшие порога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хим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Не достигшие порога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мат база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Не достигшие порога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8482176"/>
        <c:axId val="129589824"/>
        <c:axId val="0"/>
      </c:bar3DChart>
      <c:catAx>
        <c:axId val="98482176"/>
        <c:scaling>
          <c:orientation val="minMax"/>
        </c:scaling>
        <c:delete val="0"/>
        <c:axPos val="b"/>
        <c:majorTickMark val="out"/>
        <c:minorTickMark val="none"/>
        <c:tickLblPos val="nextTo"/>
        <c:crossAx val="129589824"/>
        <c:crosses val="autoZero"/>
        <c:auto val="1"/>
        <c:lblAlgn val="ctr"/>
        <c:lblOffset val="100"/>
        <c:noMultiLvlLbl val="0"/>
      </c:catAx>
      <c:valAx>
        <c:axId val="129589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84821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ССШ №1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Доля 4 и5</c:v>
                </c:pt>
                <c:pt idx="1">
                  <c:v>Доля получивших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48.8</c:v>
                </c:pt>
                <c:pt idx="1">
                  <c:v>9.3000000000000007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ССШ№2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Доля 4 и5</c:v>
                </c:pt>
                <c:pt idx="1">
                  <c:v>Доля получивших 2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48.8</c:v>
                </c:pt>
                <c:pt idx="1">
                  <c:v>6.44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ТСШ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Доля 4 и5</c:v>
                </c:pt>
                <c:pt idx="1">
                  <c:v>Доля получивших 2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37</c:v>
                </c:pt>
                <c:pt idx="1">
                  <c:v>10.53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БСШ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Доля 4 и5</c:v>
                </c:pt>
                <c:pt idx="1">
                  <c:v>Доля получивших 2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25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НСШ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Доля 4 и5</c:v>
                </c:pt>
                <c:pt idx="1">
                  <c:v>Доля получивших 2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80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ВСШ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Доля 4 и5</c:v>
                </c:pt>
                <c:pt idx="1">
                  <c:v>Доля получивших 2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60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ВОШ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Доля 4 и5</c:v>
                </c:pt>
                <c:pt idx="1">
                  <c:v>Доля получивших 2</c:v>
                </c:pt>
              </c:strCache>
            </c:strRef>
          </c:cat>
          <c:val>
            <c:numRef>
              <c:f>Лист1!$H$2:$H$3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3580800"/>
        <c:axId val="129598592"/>
        <c:axId val="0"/>
      </c:bar3DChart>
      <c:catAx>
        <c:axId val="93580800"/>
        <c:scaling>
          <c:orientation val="minMax"/>
        </c:scaling>
        <c:delete val="0"/>
        <c:axPos val="b"/>
        <c:majorTickMark val="out"/>
        <c:minorTickMark val="none"/>
        <c:tickLblPos val="nextTo"/>
        <c:crossAx val="129598592"/>
        <c:crosses val="autoZero"/>
        <c:auto val="1"/>
        <c:lblAlgn val="ctr"/>
        <c:lblOffset val="100"/>
        <c:noMultiLvlLbl val="0"/>
      </c:catAx>
      <c:valAx>
        <c:axId val="1295985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35808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C0DA5-9D9D-4D6B-96D9-A501E7340682}" type="datetimeFigureOut">
              <a:rPr lang="ru-RU" smtClean="0"/>
              <a:pPr/>
              <a:t>27.08.2022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3CF3E-AD01-4A30-9937-958CE59A2B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932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76580-7CDC-4BA3-87D2-FF0E65A6654B}" type="datetimeFigureOut">
              <a:rPr lang="ru-RU" smtClean="0"/>
              <a:pPr/>
              <a:t>27.08.2022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EF69C-9D09-4C9B-83F8-05F2CA02AD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315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37DA0-620E-4EDA-9CC1-7EFC68B080F3}" type="datetimeFigureOut">
              <a:rPr lang="ru-RU" smtClean="0"/>
              <a:pPr/>
              <a:t>27.08.2022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4959-0494-4050-9C8D-7E15A32A86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419714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37DA0-620E-4EDA-9CC1-7EFC68B080F3}" type="datetimeFigureOut">
              <a:rPr lang="ru-RU" smtClean="0"/>
              <a:pPr/>
              <a:t>27.08.2022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4959-0494-4050-9C8D-7E15A32A86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522388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37DA0-620E-4EDA-9CC1-7EFC68B080F3}" type="datetimeFigureOut">
              <a:rPr lang="ru-RU" smtClean="0"/>
              <a:pPr/>
              <a:t>27.08.2022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4959-0494-4050-9C8D-7E15A32A86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685941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37DA0-620E-4EDA-9CC1-7EFC68B080F3}" type="datetimeFigureOut">
              <a:rPr lang="ru-RU" smtClean="0"/>
              <a:pPr/>
              <a:t>27.08.2022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4959-0494-4050-9C8D-7E15A32A86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666667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37DA0-620E-4EDA-9CC1-7EFC68B080F3}" type="datetimeFigureOut">
              <a:rPr lang="ru-RU" smtClean="0"/>
              <a:pPr/>
              <a:t>27.08.2022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4959-0494-4050-9C8D-7E15A32A86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16513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37DA0-620E-4EDA-9CC1-7EFC68B080F3}" type="datetimeFigureOut">
              <a:rPr lang="ru-RU" smtClean="0"/>
              <a:pPr/>
              <a:t>27.08.2022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4959-0494-4050-9C8D-7E15A32A86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149156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37DA0-620E-4EDA-9CC1-7EFC68B080F3}" type="datetimeFigureOut">
              <a:rPr lang="ru-RU" smtClean="0"/>
              <a:pPr/>
              <a:t>27.08.2022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4959-0494-4050-9C8D-7E15A32A86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219789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37DA0-620E-4EDA-9CC1-7EFC68B080F3}" type="datetimeFigureOut">
              <a:rPr lang="ru-RU" smtClean="0"/>
              <a:pPr/>
              <a:t>27.08.2022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4959-0494-4050-9C8D-7E15A32A86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318850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37DA0-620E-4EDA-9CC1-7EFC68B080F3}" type="datetimeFigureOut">
              <a:rPr lang="ru-RU" smtClean="0"/>
              <a:pPr/>
              <a:t>27.08.2022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4959-0494-4050-9C8D-7E15A32A86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568247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37DA0-620E-4EDA-9CC1-7EFC68B080F3}" type="datetimeFigureOut">
              <a:rPr lang="ru-RU" smtClean="0"/>
              <a:pPr/>
              <a:t>27.08.2022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4959-0494-4050-9C8D-7E15A32A86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14401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37DA0-620E-4EDA-9CC1-7EFC68B080F3}" type="datetimeFigureOut">
              <a:rPr lang="ru-RU" smtClean="0"/>
              <a:pPr/>
              <a:t>27.08.2022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4959-0494-4050-9C8D-7E15A32A86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728578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37DA0-620E-4EDA-9CC1-7EFC68B080F3}" type="datetimeFigureOut">
              <a:rPr lang="ru-RU" smtClean="0"/>
              <a:pPr/>
              <a:t>27.08.2022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74959-0494-4050-9C8D-7E15A32A86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66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split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57"/>
            <a:ext cx="106680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96752"/>
            <a:ext cx="8784976" cy="4248472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Августовская педагогическая конференция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Деятельность системы образования Северо-Енисейского района в условиях федеральных, краевых и муниципальных инициатив»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9512" y="6309320"/>
            <a:ext cx="8784976" cy="36004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lnSpc>
                <a:spcPts val="2000"/>
              </a:lnSpc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Северо-Енисейский район 2022 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г.</a:t>
            </a:r>
            <a:endParaRPr lang="ru-RU" sz="160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768" y="4869160"/>
            <a:ext cx="170673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2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246275581"/>
              </p:ext>
            </p:extLst>
          </p:nvPr>
        </p:nvGraphicFramePr>
        <p:xfrm>
          <a:off x="-108520" y="3232473"/>
          <a:ext cx="4068452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7016" y="260648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Самоопределение выпускников средних школ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498379588"/>
              </p:ext>
            </p:extLst>
          </p:nvPr>
        </p:nvGraphicFramePr>
        <p:xfrm>
          <a:off x="3264024" y="1448806"/>
          <a:ext cx="587997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900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036496" cy="1051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251312135"/>
              </p:ext>
            </p:extLst>
          </p:nvPr>
        </p:nvGraphicFramePr>
        <p:xfrm>
          <a:off x="305780" y="1240618"/>
          <a:ext cx="8658708" cy="5284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17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88" y="1196752"/>
            <a:ext cx="9221300" cy="4608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1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260648"/>
            <a:ext cx="8530926" cy="89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844565"/>
              </p:ext>
            </p:extLst>
          </p:nvPr>
        </p:nvGraphicFramePr>
        <p:xfrm>
          <a:off x="611560" y="1988840"/>
          <a:ext cx="8208912" cy="3233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  <a:gridCol w="2736304"/>
                <a:gridCol w="2736304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Наименование ОО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Предмет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Баллы</a:t>
                      </a:r>
                      <a:endParaRPr lang="ru-RU" sz="2400" dirty="0"/>
                    </a:p>
                  </a:txBody>
                  <a:tcPr/>
                </a:tc>
              </a:tr>
              <a:tr h="422405">
                <a:tc rowSpan="4"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ССШ №1</a:t>
                      </a:r>
                      <a:endParaRPr lang="ru-RU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Математика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98</a:t>
                      </a:r>
                      <a:endParaRPr lang="ru-RU" dirty="0"/>
                    </a:p>
                  </a:txBody>
                  <a:tcPr anchor="ctr"/>
                </a:tc>
              </a:tr>
              <a:tr h="42240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Русский язык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80</a:t>
                      </a:r>
                      <a:endParaRPr lang="ru-RU" dirty="0"/>
                    </a:p>
                  </a:txBody>
                  <a:tcPr anchor="ctr"/>
                </a:tc>
              </a:tr>
              <a:tr h="73920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Информатика и ИКТ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42240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История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81</a:t>
                      </a:r>
                      <a:endParaRPr lang="ru-RU" dirty="0"/>
                    </a:p>
                  </a:txBody>
                  <a:tcPr anchor="ctr"/>
                </a:tc>
              </a:tr>
              <a:tr h="422405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ССШ №2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Русский язык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603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" y="476672"/>
            <a:ext cx="9047731" cy="551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25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216950"/>
              </p:ext>
            </p:extLst>
          </p:nvPr>
        </p:nvGraphicFramePr>
        <p:xfrm>
          <a:off x="179512" y="404664"/>
          <a:ext cx="8856981" cy="425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864096"/>
                <a:gridCol w="720080"/>
                <a:gridCol w="864096"/>
                <a:gridCol w="864096"/>
                <a:gridCol w="792088"/>
                <a:gridCol w="864096"/>
                <a:gridCol w="864096"/>
                <a:gridCol w="792085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Наименование ОО</a:t>
                      </a:r>
                      <a:endParaRPr lang="ru-RU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Средний бал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Био</a:t>
                      </a:r>
                      <a:r>
                        <a:rPr lang="ru-RU" dirty="0" smtClean="0"/>
                        <a:t>-я 37 чел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Гео-я 28 чел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Инф-а 52 чел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Ист</a:t>
                      </a:r>
                      <a:r>
                        <a:rPr lang="ru-RU" dirty="0" smtClean="0"/>
                        <a:t>-я 7 чел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Физ</a:t>
                      </a:r>
                      <a:r>
                        <a:rPr lang="ru-RU" dirty="0" smtClean="0"/>
                        <a:t>-а 17 чел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Хим</a:t>
                      </a:r>
                      <a:r>
                        <a:rPr lang="ru-RU" dirty="0" smtClean="0"/>
                        <a:t>-я</a:t>
                      </a:r>
                      <a:r>
                        <a:rPr lang="ru-RU" baseline="0" dirty="0" smtClean="0"/>
                        <a:t> 14 чел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Лит-а 1 чел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Анг.яз</a:t>
                      </a:r>
                      <a:r>
                        <a:rPr lang="ru-RU" baseline="0" dirty="0" smtClean="0"/>
                        <a:t> 2 чел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МБОУ ССШ №1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3,05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4,08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3,56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МБОУ ССШ №1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4,22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3,64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4,25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3,67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3,34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МБОУ ТСШ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3,56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МБОУ БСШ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МБОУ НСШ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3,34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3,55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МБОУ ВСШ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4,34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МБОУ ВОШ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3,67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 по району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4,18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3,66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4,31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3,59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3,08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86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332656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Динамика результатов ОГЭ</a:t>
            </a:r>
            <a:endParaRPr lang="ru-RU" sz="3600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753129"/>
              </p:ext>
            </p:extLst>
          </p:nvPr>
        </p:nvGraphicFramePr>
        <p:xfrm>
          <a:off x="359025" y="1340768"/>
          <a:ext cx="8784975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995"/>
                <a:gridCol w="1756995"/>
                <a:gridCol w="1756995"/>
                <a:gridCol w="1756995"/>
                <a:gridCol w="1756995"/>
              </a:tblGrid>
              <a:tr h="370840">
                <a:tc rowSpan="3">
                  <a:txBody>
                    <a:bodyPr/>
                    <a:lstStyle/>
                    <a:p>
                      <a:r>
                        <a:rPr lang="ru-RU" dirty="0" smtClean="0"/>
                        <a:t>Наименование</a:t>
                      </a:r>
                      <a:r>
                        <a:rPr lang="ru-RU" baseline="0" dirty="0" smtClean="0"/>
                        <a:t> ОО</a:t>
                      </a:r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Показатели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Русский язык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Математика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Средний</a:t>
                      </a:r>
                      <a:r>
                        <a:rPr lang="ru-RU" baseline="0" dirty="0" smtClean="0"/>
                        <a:t> балл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Динамика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Средний</a:t>
                      </a:r>
                      <a:r>
                        <a:rPr lang="ru-RU" baseline="0" dirty="0" smtClean="0"/>
                        <a:t> балл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Динамика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МБОУ ССШ №1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3,54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0,36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0,28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МБОУ ССШ №1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3,81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0,71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3,56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0,91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МБОУ ТСШ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3,32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3,27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0,74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МБОУ БСШ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3,75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0,37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МБОУ НСШ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МБОУ ВСШ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0,66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МБОУ ВОШ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 по району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3,62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3,46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0,57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327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7"/>
            <a:ext cx="8188663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84827"/>
            <a:ext cx="3312368" cy="52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41113067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192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КДР 4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8" y="1095375"/>
            <a:ext cx="8582025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21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КДР 4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72816"/>
            <a:ext cx="8382000" cy="3620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97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1377"/>
            <a:ext cx="8847840" cy="472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КДР 6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34481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01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696744" cy="4320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КДР 7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69" y="908720"/>
            <a:ext cx="806888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32423"/>
            <a:ext cx="814583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02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КДР 8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340768"/>
            <a:ext cx="7810500" cy="464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7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355160" cy="99412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Свод результатов оценочных процедур в разрезе ОО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268760"/>
            <a:ext cx="8896350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9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04664"/>
            <a:ext cx="891363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62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355160" cy="994122"/>
          </a:xfrm>
        </p:spPr>
        <p:txBody>
          <a:bodyPr>
            <a:no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5112568" cy="1781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4392489" cy="312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4093386" cy="31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18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355160" cy="994122"/>
          </a:xfrm>
        </p:spPr>
        <p:txBody>
          <a:bodyPr>
            <a:no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344553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88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332656"/>
            <a:ext cx="882047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98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355160" cy="994122"/>
          </a:xfrm>
        </p:spPr>
        <p:txBody>
          <a:bodyPr>
            <a:no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4603998" cy="405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93532"/>
            <a:ext cx="8352928" cy="220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28" y="306502"/>
            <a:ext cx="424847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1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355160" cy="994122"/>
          </a:xfrm>
        </p:spPr>
        <p:txBody>
          <a:bodyPr>
            <a:no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08" y="116632"/>
            <a:ext cx="8994395" cy="622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5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r="897"/>
          <a:stretch/>
        </p:blipFill>
        <p:spPr bwMode="auto">
          <a:xfrm>
            <a:off x="114300" y="143302"/>
            <a:ext cx="8896350" cy="638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27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355160" cy="994122"/>
          </a:xfrm>
        </p:spPr>
        <p:txBody>
          <a:bodyPr>
            <a:no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8928992" cy="542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49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355160" cy="994122"/>
          </a:xfrm>
        </p:spPr>
        <p:txBody>
          <a:bodyPr>
            <a:no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39"/>
            <a:ext cx="9115773" cy="568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96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355160" cy="994122"/>
          </a:xfrm>
        </p:spPr>
        <p:txBody>
          <a:bodyPr>
            <a:no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4093386" cy="31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61" y="116632"/>
            <a:ext cx="9043552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22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355160" cy="994122"/>
          </a:xfrm>
        </p:spPr>
        <p:txBody>
          <a:bodyPr>
            <a:no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0" y="44624"/>
            <a:ext cx="8748972" cy="112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87" y="764704"/>
            <a:ext cx="8137453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3" y="2060848"/>
            <a:ext cx="8261987" cy="329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96" y="5359928"/>
            <a:ext cx="8280920" cy="94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44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" y="230259"/>
            <a:ext cx="9137557" cy="586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6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0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6062"/>
            <a:ext cx="9036496" cy="294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84" y="4725144"/>
            <a:ext cx="9099947" cy="236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15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0850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" y="3140968"/>
            <a:ext cx="3886658" cy="267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374" y="3140968"/>
            <a:ext cx="286426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996952"/>
            <a:ext cx="295232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28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                           Региональный                   проект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Красноярского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края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«Успех каждого ребенка</a:t>
            </a:r>
            <a:r>
              <a:rPr lang="ru-RU" dirty="0"/>
              <a:t>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0060"/>
            <a:ext cx="2360478" cy="139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24" y="1623334"/>
            <a:ext cx="4721302" cy="288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00808"/>
            <a:ext cx="482453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37112"/>
            <a:ext cx="2936542" cy="1968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046" y="4108307"/>
            <a:ext cx="5535306" cy="229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8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Егоров </a:t>
            </a:r>
            <a:r>
              <a:rPr lang="ru-RU" b="1" dirty="0" smtClean="0">
                <a:solidFill>
                  <a:srgbClr val="002060"/>
                </a:solidFill>
              </a:rPr>
              <a:t>Ярослав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4882489" cy="36618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940" y="2060848"/>
            <a:ext cx="3274276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30796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31514"/>
            <a:ext cx="841585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548680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Фестиваль «Результат»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94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3" y="404663"/>
            <a:ext cx="9010201" cy="583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59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Спортивные достижения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672408" cy="335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51610"/>
            <a:ext cx="3037799" cy="240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525" y="4653136"/>
            <a:ext cx="2166805" cy="199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49080"/>
            <a:ext cx="2808312" cy="240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259824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01487"/>
            <a:ext cx="4933454" cy="253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65550"/>
            <a:ext cx="5399784" cy="260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914" y="603603"/>
            <a:ext cx="2890303" cy="291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3933057"/>
            <a:ext cx="3257863" cy="273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758" y="0"/>
            <a:ext cx="353427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33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8"/>
            <a:ext cx="9073008" cy="582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34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244"/>
            <a:ext cx="5402263" cy="393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243"/>
            <a:ext cx="3240360" cy="272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857" y="2492896"/>
            <a:ext cx="3941483" cy="334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99" y="3861048"/>
            <a:ext cx="3096344" cy="254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96730"/>
            <a:ext cx="2316163" cy="203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24744"/>
            <a:ext cx="1981200" cy="201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5301208"/>
            <a:ext cx="5874484" cy="133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84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61214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8640"/>
            <a:ext cx="3608664" cy="181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27367"/>
            <a:ext cx="2768600" cy="200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45386"/>
            <a:ext cx="2912616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9211"/>
            <a:ext cx="5688632" cy="358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4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9"/>
          <a:stretch/>
        </p:blipFill>
        <p:spPr>
          <a:xfrm>
            <a:off x="0" y="857249"/>
            <a:ext cx="9144000" cy="531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785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Пионеры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96752"/>
            <a:ext cx="3456384" cy="5058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80928"/>
            <a:ext cx="4304089" cy="321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77178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8" y="188640"/>
            <a:ext cx="904423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17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276534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34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1" y="459220"/>
            <a:ext cx="8918425" cy="361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8856984" cy="301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Школьные столовые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\\192.168.111.113\obmen\Аппарат\ПРЕЗЕНТАЦИЯ\БСШ 5 есть\IMG_72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77072"/>
            <a:ext cx="3446016" cy="2584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92.168.111.113\obmen\Аппарат\ПРЕЗЕНТАЦИЯ\НСШ 6 есть\16608824609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07996"/>
            <a:ext cx="3259839" cy="2447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4499992" cy="3374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9523068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640960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2914141" cy="296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88840"/>
            <a:ext cx="5688632" cy="307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8568952" cy="237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45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454700" cy="277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894" y="1988840"/>
            <a:ext cx="5938019" cy="447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31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813" y="1166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ЛТО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08" y="3770379"/>
            <a:ext cx="3600400" cy="270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770379"/>
            <a:ext cx="3723860" cy="2792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76"/>
          <a:stretch/>
        </p:blipFill>
        <p:spPr>
          <a:xfrm>
            <a:off x="2319671" y="1052736"/>
            <a:ext cx="4357253" cy="34476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1752031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" t="1898" r="904" b="1463"/>
          <a:stretch/>
        </p:blipFill>
        <p:spPr bwMode="auto">
          <a:xfrm>
            <a:off x="78804" y="304800"/>
            <a:ext cx="902970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08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"/>
          <a:stretch/>
        </p:blipFill>
        <p:spPr bwMode="auto">
          <a:xfrm>
            <a:off x="251520" y="15420"/>
            <a:ext cx="8712968" cy="686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3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Механизмы управления качеством образования</a:t>
            </a:r>
            <a:endParaRPr lang="ru-RU" sz="36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42949740"/>
              </p:ext>
            </p:extLst>
          </p:nvPr>
        </p:nvGraphicFramePr>
        <p:xfrm>
          <a:off x="467544" y="1397000"/>
          <a:ext cx="8136904" cy="491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946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286125" cy="2554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661" y="548680"/>
            <a:ext cx="2438400" cy="2554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11612"/>
            <a:ext cx="2722094" cy="2797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753" y="3501008"/>
            <a:ext cx="3851737" cy="2786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Y:\ПНПО\НП Образование 2021г\ТОЧКИ РОСТА\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61" y="526857"/>
            <a:ext cx="2707117" cy="26141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584" y="3522831"/>
            <a:ext cx="2875696" cy="2714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12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7" y="260648"/>
            <a:ext cx="8777951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34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900930841"/>
              </p:ext>
            </p:extLst>
          </p:nvPr>
        </p:nvGraphicFramePr>
        <p:xfrm>
          <a:off x="323528" y="980728"/>
          <a:ext cx="864096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5576" y="332656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Доля обучающихся 9-х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классов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66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2663</TotalTime>
  <Words>267</Words>
  <Application>Microsoft Office PowerPoint</Application>
  <PresentationFormat>Экран (4:3)</PresentationFormat>
  <Paragraphs>165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Августовская педагогическая конференция «Деятельность системы образования Северо-Енисейского района в условиях федеральных, краевых и муниципальных инициатив»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КДР 4</vt:lpstr>
      <vt:lpstr>КДР 4</vt:lpstr>
      <vt:lpstr>КДР 6</vt:lpstr>
      <vt:lpstr>КДР 7</vt:lpstr>
      <vt:lpstr>КДР 8</vt:lpstr>
      <vt:lpstr>Свод результатов оценочных процедур в разрезе ОО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Региональный                   проект Красноярского края  «Успех каждого ребенка»</vt:lpstr>
      <vt:lpstr>Егоров Ярослав</vt:lpstr>
      <vt:lpstr>Презентация PowerPoint</vt:lpstr>
      <vt:lpstr>Спортивные достижения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Пионеры</vt:lpstr>
      <vt:lpstr>Презентация PowerPoint</vt:lpstr>
      <vt:lpstr>Презентация PowerPoint</vt:lpstr>
      <vt:lpstr>Школьные столовые</vt:lpstr>
      <vt:lpstr>Презентация PowerPoint</vt:lpstr>
      <vt:lpstr>Презентация PowerPoint</vt:lpstr>
      <vt:lpstr>ЛТО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OLesya</dc:creator>
  <cp:lastModifiedBy>Бражнов П.Н.</cp:lastModifiedBy>
  <cp:revision>253</cp:revision>
  <cp:lastPrinted>2022-08-27T09:50:33Z</cp:lastPrinted>
  <dcterms:created xsi:type="dcterms:W3CDTF">2016-11-28T02:05:57Z</dcterms:created>
  <dcterms:modified xsi:type="dcterms:W3CDTF">2022-08-27T11:50:27Z</dcterms:modified>
</cp:coreProperties>
</file>